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6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FF"/>
    <a:srgbClr val="FFFFFF"/>
    <a:srgbClr val="FFFFCC"/>
    <a:srgbClr val="00FF00"/>
    <a:srgbClr val="3333FF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96BA06-785A-4CF8-B830-BC884AD9A0B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7CCF67E1-09A3-4A9F-9F97-0864EFE14C17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C7EF-EA71-42BA-AF4B-1F1517F856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2103-FA22-47E6-BC33-9C588952566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8FB8-B244-4710-AA5C-456A1BAB9C5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ED8C-CE2C-432A-948E-9FE9D4E339D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5148-8C4E-4639-8012-1748841C828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F773-5DFC-4C45-B9F9-3D06B8C8D44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8874-3C13-4428-9ED2-DC2756B4FEF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97DC-76E6-487C-8044-D3A3930E3E4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9734-1908-4048-8E8B-392E5ED165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7F4C-0F25-4D5C-800F-1B41092E535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FC76-3FA3-432C-BC89-EA576B8FF89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32ED45-5A57-4A58-9C1F-A582C5585CC8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microsoft.com/office/2007/relationships/media" Target="file:///D:\Music\Be%20Xuan%20Mai\02%20THIEU%20NHI\Chiec%20dong%20ho%20than%20ky%20-%20Top%20ca.mp3" TargetMode="External"/><Relationship Id="rId1" Type="http://schemas.openxmlformats.org/officeDocument/2006/relationships/audio" Target="file:///D:\Music\Be%20Xuan%20Mai\02%20THIEU%20NHI\Chiec%20dong%20ho%20than%20ky%20-%20Top%20ca.mp3" TargetMode="Externa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2" y="1005626"/>
            <a:ext cx="870659" cy="870659"/>
          </a:xfrm>
        </p:spPr>
      </p:pic>
      <p:sp>
        <p:nvSpPr>
          <p:cNvPr id="8" name="Title 1"/>
          <p:cNvSpPr txBox="1"/>
          <p:nvPr/>
        </p:nvSpPr>
        <p:spPr>
          <a:xfrm>
            <a:off x="1490870" y="1079482"/>
            <a:ext cx="76391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2316" y="2079762"/>
            <a:ext cx="3936206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3825" y="125413"/>
            <a:ext cx="8896350" cy="658812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33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3337" name="Text Box 265"/>
          <p:cNvSpPr txBox="1">
            <a:spLocks noChangeArrowheads="1"/>
          </p:cNvSpPr>
          <p:nvPr/>
        </p:nvSpPr>
        <p:spPr bwMode="auto">
          <a:xfrm>
            <a:off x="1536700" y="2025650"/>
            <a:ext cx="5842000" cy="646113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Trò ch</a:t>
            </a:r>
            <a:r>
              <a:rPr lang="vi-VN" sz="3600" b="1">
                <a:solidFill>
                  <a:srgbClr val="FF0000"/>
                </a:solidFill>
              </a:rPr>
              <a:t>ơ</a:t>
            </a:r>
            <a:r>
              <a:rPr lang="en-US" sz="3600" b="1">
                <a:solidFill>
                  <a:srgbClr val="FF0000"/>
                </a:solidFill>
              </a:rPr>
              <a:t>i ai nhanh h</a:t>
            </a:r>
            <a:r>
              <a:rPr lang="vi-VN" sz="3600" b="1">
                <a:solidFill>
                  <a:srgbClr val="FF0000"/>
                </a:solidFill>
              </a:rPr>
              <a:t>ơ</a:t>
            </a:r>
            <a:r>
              <a:rPr lang="en-US" sz="3600" b="1">
                <a:solidFill>
                  <a:srgbClr val="FF0000"/>
                </a:solidFill>
              </a:rPr>
              <a:t>n ?</a:t>
            </a:r>
            <a:endParaRPr lang="en-US" sz="3600" b="1">
              <a:solidFill>
                <a:srgbClr val="FF0000"/>
              </a:solidFill>
            </a:endParaRPr>
          </a:p>
        </p:txBody>
      </p:sp>
      <p:grpSp>
        <p:nvGrpSpPr>
          <p:cNvPr id="21550" name="Group 46"/>
          <p:cNvGrpSpPr/>
          <p:nvPr/>
        </p:nvGrpSpPr>
        <p:grpSpPr bwMode="auto">
          <a:xfrm>
            <a:off x="288925" y="3186113"/>
            <a:ext cx="8543925" cy="1123950"/>
            <a:chOff x="182" y="2020"/>
            <a:chExt cx="5382" cy="708"/>
          </a:xfrm>
        </p:grpSpPr>
        <p:sp>
          <p:nvSpPr>
            <p:cNvPr id="15394" name="AutoShape 42"/>
            <p:cNvSpPr>
              <a:spLocks noChangeArrowheads="1"/>
            </p:cNvSpPr>
            <p:nvPr/>
          </p:nvSpPr>
          <p:spPr bwMode="auto">
            <a:xfrm>
              <a:off x="182" y="2020"/>
              <a:ext cx="5382" cy="706"/>
            </a:xfrm>
            <a:prstGeom prst="flowChartTerminator">
              <a:avLst/>
            </a:prstGeom>
            <a:solidFill>
              <a:srgbClr val="66FF33"/>
            </a:solidFill>
            <a:ln w="9525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Text Box 44"/>
            <p:cNvSpPr txBox="1">
              <a:spLocks noChangeArrowheads="1"/>
            </p:cNvSpPr>
            <p:nvPr/>
          </p:nvSpPr>
          <p:spPr bwMode="auto">
            <a:xfrm>
              <a:off x="245" y="2088"/>
              <a:ext cx="5226" cy="6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3333FF"/>
                  </a:solidFill>
                </a:rPr>
                <a:t>Chọn ph</a:t>
              </a:r>
              <a:r>
                <a:rPr lang="vi-VN" sz="2800" b="1">
                  <a:solidFill>
                    <a:srgbClr val="3333FF"/>
                  </a:solidFill>
                </a:rPr>
                <a:t>ươ</a:t>
              </a:r>
              <a:r>
                <a:rPr lang="en-US" sz="2800" b="1">
                  <a:solidFill>
                    <a:srgbClr val="3333FF"/>
                  </a:solidFill>
                </a:rPr>
                <a:t>ng án </a:t>
              </a:r>
              <a:r>
                <a:rPr lang="vi-VN" sz="2800" b="1">
                  <a:solidFill>
                    <a:srgbClr val="3333FF"/>
                  </a:solidFill>
                </a:rPr>
                <a:t>đ</a:t>
              </a:r>
              <a:r>
                <a:rPr lang="en-US" sz="2800" b="1">
                  <a:solidFill>
                    <a:srgbClr val="3333FF"/>
                  </a:solidFill>
                </a:rPr>
                <a:t>úng cho biểu thức d</a:t>
              </a:r>
              <a:r>
                <a:rPr lang="vi-VN" sz="2800" b="1">
                  <a:solidFill>
                    <a:srgbClr val="3333FF"/>
                  </a:solidFill>
                </a:rPr>
                <a:t>ư</a:t>
              </a:r>
              <a:r>
                <a:rPr lang="en-US" sz="2800" b="1">
                  <a:solidFill>
                    <a:srgbClr val="3333FF"/>
                  </a:solidFill>
                </a:rPr>
                <a:t>ới </a:t>
              </a:r>
              <a:r>
                <a:rPr lang="vi-VN" sz="2800" b="1">
                  <a:solidFill>
                    <a:srgbClr val="3333FF"/>
                  </a:solidFill>
                </a:rPr>
                <a:t>đ</a:t>
              </a:r>
              <a:r>
                <a:rPr lang="en-US" sz="2800" b="1">
                  <a:solidFill>
                    <a:srgbClr val="3333FF"/>
                  </a:solidFill>
                </a:rPr>
                <a:t>ây  </a:t>
              </a:r>
              <a:r>
                <a:rPr lang="en-US" sz="3200" b="1">
                  <a:solidFill>
                    <a:srgbClr val="FF0000"/>
                  </a:solidFill>
                </a:rPr>
                <a:t>9 x (7 + 3) = ?</a:t>
              </a:r>
              <a:r>
                <a:rPr lang="en-US" sz="2800" b="1">
                  <a:solidFill>
                    <a:srgbClr val="FF0000"/>
                  </a:solidFill>
                </a:rPr>
                <a:t>     </a:t>
              </a:r>
              <a:endParaRPr lang="en-US" sz="28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15368" name="Text Box 48"/>
          <p:cNvSpPr txBox="1">
            <a:spLocks noChangeArrowheads="1"/>
          </p:cNvSpPr>
          <p:nvPr/>
        </p:nvSpPr>
        <p:spPr bwMode="auto">
          <a:xfrm>
            <a:off x="1017588" y="4572000"/>
            <a:ext cx="27654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1555" name="Group 51"/>
          <p:cNvGrpSpPr/>
          <p:nvPr/>
        </p:nvGrpSpPr>
        <p:grpSpPr bwMode="auto">
          <a:xfrm>
            <a:off x="209550" y="4554538"/>
            <a:ext cx="4302125" cy="831850"/>
            <a:chOff x="184" y="2843"/>
            <a:chExt cx="2710" cy="524"/>
          </a:xfrm>
        </p:grpSpPr>
        <p:sp>
          <p:nvSpPr>
            <p:cNvPr id="15392" name="AutoShape 47"/>
            <p:cNvSpPr>
              <a:spLocks noChangeArrowheads="1"/>
            </p:cNvSpPr>
            <p:nvPr/>
          </p:nvSpPr>
          <p:spPr bwMode="auto">
            <a:xfrm>
              <a:off x="184" y="2843"/>
              <a:ext cx="2710" cy="524"/>
            </a:xfrm>
            <a:prstGeom prst="flowChartPreparation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Text Box 49"/>
            <p:cNvSpPr txBox="1">
              <a:spLocks noChangeArrowheads="1"/>
            </p:cNvSpPr>
            <p:nvPr/>
          </p:nvSpPr>
          <p:spPr bwMode="auto">
            <a:xfrm>
              <a:off x="406" y="2894"/>
              <a:ext cx="2199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</a:rPr>
                <a:t>A.  9 x 7 + 9 + 3 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556" name="Group 52"/>
          <p:cNvGrpSpPr/>
          <p:nvPr/>
        </p:nvGrpSpPr>
        <p:grpSpPr bwMode="auto">
          <a:xfrm>
            <a:off x="209550" y="5607050"/>
            <a:ext cx="4302125" cy="831850"/>
            <a:chOff x="184" y="2843"/>
            <a:chExt cx="2710" cy="524"/>
          </a:xfrm>
        </p:grpSpPr>
        <p:sp>
          <p:nvSpPr>
            <p:cNvPr id="15390" name="AutoShape 53"/>
            <p:cNvSpPr>
              <a:spLocks noChangeArrowheads="1"/>
            </p:cNvSpPr>
            <p:nvPr/>
          </p:nvSpPr>
          <p:spPr bwMode="auto">
            <a:xfrm>
              <a:off x="184" y="2843"/>
              <a:ext cx="2710" cy="524"/>
            </a:xfrm>
            <a:prstGeom prst="flowChartPreparation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Text Box 54"/>
            <p:cNvSpPr txBox="1">
              <a:spLocks noChangeArrowheads="1"/>
            </p:cNvSpPr>
            <p:nvPr/>
          </p:nvSpPr>
          <p:spPr bwMode="auto">
            <a:xfrm>
              <a:off x="406" y="2894"/>
              <a:ext cx="2199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</a:rPr>
                <a:t>B.  9 x 7 x 9 + 3 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21560" name="AutoShape 56"/>
          <p:cNvSpPr>
            <a:spLocks noChangeArrowheads="1"/>
          </p:cNvSpPr>
          <p:nvPr/>
        </p:nvSpPr>
        <p:spPr bwMode="auto">
          <a:xfrm>
            <a:off x="4606925" y="4554538"/>
            <a:ext cx="4302125" cy="831850"/>
          </a:xfrm>
          <a:prstGeom prst="flowChartPreparation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4959350" y="4635500"/>
            <a:ext cx="34909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C.  9 x 7 + 9 x 3 </a:t>
            </a:r>
            <a:endParaRPr lang="en-US" sz="3200" b="1">
              <a:solidFill>
                <a:schemeClr val="bg1"/>
              </a:solidFill>
            </a:endParaRPr>
          </a:p>
        </p:txBody>
      </p:sp>
      <p:grpSp>
        <p:nvGrpSpPr>
          <p:cNvPr id="21562" name="Group 58"/>
          <p:cNvGrpSpPr/>
          <p:nvPr/>
        </p:nvGrpSpPr>
        <p:grpSpPr bwMode="auto">
          <a:xfrm>
            <a:off x="4606925" y="5607050"/>
            <a:ext cx="4302125" cy="831850"/>
            <a:chOff x="184" y="2843"/>
            <a:chExt cx="2710" cy="524"/>
          </a:xfrm>
        </p:grpSpPr>
        <p:sp>
          <p:nvSpPr>
            <p:cNvPr id="15388" name="AutoShape 59"/>
            <p:cNvSpPr>
              <a:spLocks noChangeArrowheads="1"/>
            </p:cNvSpPr>
            <p:nvPr/>
          </p:nvSpPr>
          <p:spPr bwMode="auto">
            <a:xfrm>
              <a:off x="184" y="2843"/>
              <a:ext cx="2710" cy="524"/>
            </a:xfrm>
            <a:prstGeom prst="flowChartPreparation">
              <a:avLst/>
            </a:prstGeom>
            <a:solidFill>
              <a:srgbClr val="3333FF"/>
            </a:solidFill>
            <a:ln w="9525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Text Box 60"/>
            <p:cNvSpPr txBox="1">
              <a:spLocks noChangeArrowheads="1"/>
            </p:cNvSpPr>
            <p:nvPr/>
          </p:nvSpPr>
          <p:spPr bwMode="auto">
            <a:xfrm>
              <a:off x="406" y="2894"/>
              <a:ext cx="2199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</a:rPr>
                <a:t>D.  9 + 7 + 9 x 3 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21568" name="Oval 64"/>
          <p:cNvSpPr>
            <a:spLocks noChangeArrowheads="1"/>
          </p:cNvSpPr>
          <p:nvPr/>
        </p:nvSpPr>
        <p:spPr bwMode="auto">
          <a:xfrm>
            <a:off x="3952875" y="4949825"/>
            <a:ext cx="1217613" cy="114617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66"/>
            </a:solidFill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WordArt 65"/>
          <p:cNvSpPr>
            <a:spLocks noChangeArrowheads="1" noChangeShapeType="1" noTextEdit="1"/>
          </p:cNvSpPr>
          <p:nvPr/>
        </p:nvSpPr>
        <p:spPr bwMode="auto">
          <a:xfrm>
            <a:off x="4135438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10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0" name="WordArt 66"/>
          <p:cNvSpPr>
            <a:spLocks noChangeArrowheads="1" noChangeShapeType="1" noTextEdit="1"/>
          </p:cNvSpPr>
          <p:nvPr/>
        </p:nvSpPr>
        <p:spPr bwMode="auto">
          <a:xfrm>
            <a:off x="4135438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9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1" name="WordArt 67"/>
          <p:cNvSpPr>
            <a:spLocks noChangeArrowheads="1" noChangeShapeType="1" noTextEdit="1"/>
          </p:cNvSpPr>
          <p:nvPr/>
        </p:nvSpPr>
        <p:spPr bwMode="auto">
          <a:xfrm>
            <a:off x="4149725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8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2" name="WordArt 68"/>
          <p:cNvSpPr>
            <a:spLocks noChangeArrowheads="1" noChangeShapeType="1" noTextEdit="1"/>
          </p:cNvSpPr>
          <p:nvPr/>
        </p:nvSpPr>
        <p:spPr bwMode="auto">
          <a:xfrm>
            <a:off x="4149725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7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3" name="WordArt 69"/>
          <p:cNvSpPr>
            <a:spLocks noChangeArrowheads="1" noChangeShapeType="1" noTextEdit="1"/>
          </p:cNvSpPr>
          <p:nvPr/>
        </p:nvSpPr>
        <p:spPr bwMode="auto">
          <a:xfrm>
            <a:off x="4149725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6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4" name="WordArt 70"/>
          <p:cNvSpPr>
            <a:spLocks noChangeArrowheads="1" noChangeShapeType="1" noTextEdit="1"/>
          </p:cNvSpPr>
          <p:nvPr/>
        </p:nvSpPr>
        <p:spPr bwMode="auto">
          <a:xfrm>
            <a:off x="4149725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5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5" name="WordArt 71"/>
          <p:cNvSpPr>
            <a:spLocks noChangeArrowheads="1" noChangeShapeType="1" noTextEdit="1"/>
          </p:cNvSpPr>
          <p:nvPr/>
        </p:nvSpPr>
        <p:spPr bwMode="auto">
          <a:xfrm>
            <a:off x="4164013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4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6" name="WordArt 72"/>
          <p:cNvSpPr>
            <a:spLocks noChangeArrowheads="1" noChangeShapeType="1" noTextEdit="1"/>
          </p:cNvSpPr>
          <p:nvPr/>
        </p:nvSpPr>
        <p:spPr bwMode="auto">
          <a:xfrm>
            <a:off x="4164013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3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7" name="WordArt 73"/>
          <p:cNvSpPr>
            <a:spLocks noChangeArrowheads="1" noChangeShapeType="1" noTextEdit="1"/>
          </p:cNvSpPr>
          <p:nvPr/>
        </p:nvSpPr>
        <p:spPr bwMode="auto">
          <a:xfrm>
            <a:off x="4164013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2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8" name="WordArt 74"/>
          <p:cNvSpPr>
            <a:spLocks noChangeArrowheads="1" noChangeShapeType="1" noTextEdit="1"/>
          </p:cNvSpPr>
          <p:nvPr/>
        </p:nvSpPr>
        <p:spPr bwMode="auto">
          <a:xfrm>
            <a:off x="4164013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1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79" name="WordArt 75"/>
          <p:cNvSpPr>
            <a:spLocks noChangeArrowheads="1" noChangeShapeType="1" noTextEdit="1"/>
          </p:cNvSpPr>
          <p:nvPr/>
        </p:nvSpPr>
        <p:spPr bwMode="auto">
          <a:xfrm>
            <a:off x="4135438" y="5205413"/>
            <a:ext cx="8318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0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1580" name="Chiec dong ho than ky - Top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91538" y="81184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65"/>
          <p:cNvSpPr txBox="1">
            <a:spLocks noChangeArrowheads="1"/>
          </p:cNvSpPr>
          <p:nvPr/>
        </p:nvSpPr>
        <p:spPr bwMode="auto">
          <a:xfrm>
            <a:off x="4003675" y="2762250"/>
            <a:ext cx="1143000" cy="4127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0000FF"/>
                </a:solidFill>
              </a:rPr>
              <a:t>B</a:t>
            </a:r>
            <a:endParaRPr lang="en-US" sz="2100">
              <a:solidFill>
                <a:srgbClr val="0000FF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3)">
                                      <p:cBhvr>
                                        <p:cTn id="52" dur="236870" fill="hold"/>
                                        <p:tgtEl>
                                          <p:spTgt spid="21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7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9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6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7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8000"/>
                            </p:stCondLst>
                            <p:childTnLst>
                              <p:par>
                                <p:cTn id="91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80"/>
                </p:tgtEl>
              </p:cMediaNode>
            </p:audio>
          </p:childTnLst>
        </p:cTn>
      </p:par>
    </p:tnLst>
    <p:bldLst>
      <p:bldP spid="3337" grpId="0" animBg="1"/>
      <p:bldP spid="21560" grpId="0" animBg="1"/>
      <p:bldP spid="21560" grpId="1" animBg="1"/>
      <p:bldP spid="21561" grpId="0"/>
      <p:bldP spid="21568" grpId="0" animBg="1"/>
      <p:bldP spid="21568" grpId="1" animBg="1"/>
      <p:bldP spid="21569" grpId="0" animBg="1"/>
      <p:bldP spid="21570" grpId="0" animBg="1"/>
      <p:bldP spid="21571" grpId="0" animBg="1"/>
      <p:bldP spid="21572" grpId="0" animBg="1"/>
      <p:bldP spid="21573" grpId="0" animBg="1"/>
      <p:bldP spid="21574" grpId="0" animBg="1"/>
      <p:bldP spid="21575" grpId="0" animBg="1"/>
      <p:bldP spid="21576" grpId="0" animBg="1"/>
      <p:bldP spid="21577" grpId="0" animBg="1"/>
      <p:bldP spid="21578" grpId="0" animBg="1"/>
      <p:bldP spid="21579" grpId="0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8" name="Title 1"/>
          <p:cNvSpPr txBox="1"/>
          <p:nvPr/>
        </p:nvSpPr>
        <p:spPr>
          <a:xfrm>
            <a:off x="1182373" y="2804617"/>
            <a:ext cx="7116801" cy="2584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3914" y="1217148"/>
            <a:ext cx="6548350" cy="9911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8" y="2918432"/>
            <a:ext cx="287631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" y="2974285"/>
            <a:ext cx="2960310" cy="21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966567"/>
            <a:ext cx="2633846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4950912"/>
            <a:ext cx="2389584" cy="460375"/>
            <a:chOff x="1624013" y="5029200"/>
            <a:chExt cx="3578965" cy="613833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1058" y="4931862"/>
            <a:ext cx="1706165" cy="460375"/>
            <a:chOff x="1624013" y="5029200"/>
            <a:chExt cx="2555384" cy="613833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1642" y="4950912"/>
            <a:ext cx="2466974" cy="460375"/>
            <a:chOff x="1624013" y="5029200"/>
            <a:chExt cx="3694874" cy="613833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" y="1005626"/>
            <a:ext cx="870659" cy="8706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7" name="Title 1"/>
          <p:cNvSpPr txBox="1"/>
          <p:nvPr/>
        </p:nvSpPr>
        <p:spPr>
          <a:xfrm>
            <a:off x="1220829" y="2561239"/>
            <a:ext cx="6702341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4354106"/>
            <a:ext cx="91440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262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85800" y="1079482"/>
            <a:ext cx="8124092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9742" y="2061098"/>
            <a:ext cx="3936206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152357" y="3748092"/>
            <a:ext cx="5296487" cy="4493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05376" cy="1112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52939" y="1079482"/>
            <a:ext cx="7374835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33559" y="2393531"/>
            <a:ext cx="9144000" cy="1364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4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661160" y="3757930"/>
            <a:ext cx="6650990" cy="8356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 </a:t>
            </a:r>
            <a:endParaRPr 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31578" y="2066263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400929" y="4771847"/>
            <a:ext cx="6510131" cy="8357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6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3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31094" cy="11129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3825" y="125413"/>
            <a:ext cx="8896350" cy="658812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33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435350" y="658813"/>
            <a:ext cx="1995488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</a:ln>
                <a:solidFill>
                  <a:srgbClr val="FFFF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TOÁN</a:t>
            </a:r>
            <a:endParaRPr lang="en-US" sz="3600" kern="10">
              <a:ln w="9525">
                <a:solidFill>
                  <a:srgbClr val="FF00FF"/>
                </a:solidFill>
                <a:round/>
              </a:ln>
              <a:solidFill>
                <a:srgbClr val="FFFF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428625" y="1135063"/>
            <a:ext cx="8153400" cy="823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>
                <a:solidFill>
                  <a:srgbClr val="0000FF"/>
                </a:solidFill>
              </a:rPr>
              <a:t>Nhân một số với một tổng</a:t>
            </a:r>
            <a:endParaRPr lang="en-US" sz="4800" b="1" i="1">
              <a:solidFill>
                <a:srgbClr val="0000FF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27013" y="1882775"/>
            <a:ext cx="1246187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66FF"/>
                </a:solidFill>
              </a:rPr>
              <a:t>Ví d</a:t>
            </a:r>
            <a:r>
              <a:rPr lang="en-US" sz="2800" b="1" i="1">
                <a:solidFill>
                  <a:srgbClr val="FF66FF"/>
                </a:solidFill>
              </a:rPr>
              <a:t>ụ</a:t>
            </a:r>
            <a:r>
              <a:rPr lang="en-US" sz="2800" b="1" i="1" u="sng">
                <a:solidFill>
                  <a:srgbClr val="FF66FF"/>
                </a:solidFill>
              </a:rPr>
              <a:t>:</a:t>
            </a:r>
            <a:endParaRPr lang="en-US" sz="2800" b="1" i="1" u="sng">
              <a:solidFill>
                <a:srgbClr val="FF66FF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60450" y="1903413"/>
            <a:ext cx="689133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Tính giá trị của hai biểu thức sau ?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277938" y="2400300"/>
            <a:ext cx="3613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 x (3 + 5)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3337" name="Text Box 265"/>
          <p:cNvSpPr txBox="1">
            <a:spLocks noChangeArrowheads="1"/>
          </p:cNvSpPr>
          <p:nvPr/>
        </p:nvSpPr>
        <p:spPr bwMode="auto">
          <a:xfrm>
            <a:off x="247650" y="2432050"/>
            <a:ext cx="1143000" cy="5334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B</a:t>
            </a:r>
            <a:endParaRPr lang="en-US" sz="2900">
              <a:solidFill>
                <a:srgbClr val="0000FF"/>
              </a:solidFill>
            </a:endParaRPr>
          </a:p>
        </p:txBody>
      </p:sp>
      <p:grpSp>
        <p:nvGrpSpPr>
          <p:cNvPr id="4121" name="Group 25"/>
          <p:cNvGrpSpPr/>
          <p:nvPr/>
        </p:nvGrpSpPr>
        <p:grpSpPr bwMode="auto">
          <a:xfrm>
            <a:off x="519113" y="4883150"/>
            <a:ext cx="8061325" cy="1517650"/>
            <a:chOff x="327" y="3076"/>
            <a:chExt cx="5078" cy="956"/>
          </a:xfrm>
        </p:grpSpPr>
        <p:sp>
          <p:nvSpPr>
            <p:cNvPr id="3096" name="AutoShape 21"/>
            <p:cNvSpPr>
              <a:spLocks noChangeArrowheads="1"/>
            </p:cNvSpPr>
            <p:nvPr/>
          </p:nvSpPr>
          <p:spPr bwMode="auto">
            <a:xfrm>
              <a:off x="327" y="3076"/>
              <a:ext cx="5078" cy="956"/>
            </a:xfrm>
            <a:prstGeom prst="wedgeRoundRectCallout">
              <a:avLst>
                <a:gd name="adj1" fmla="val -3801"/>
                <a:gd name="adj2" fmla="val -185981"/>
                <a:gd name="adj3" fmla="val 16667"/>
              </a:avLst>
            </a:prstGeom>
            <a:solidFill>
              <a:srgbClr val="0066FF"/>
            </a:solidFill>
            <a:ln w="28575">
              <a:solidFill>
                <a:srgbClr val="FF00FF"/>
              </a:solidFill>
              <a:miter lim="800000"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7" name="Text Box 24"/>
            <p:cNvSpPr txBox="1">
              <a:spLocks noChangeArrowheads="1"/>
            </p:cNvSpPr>
            <p:nvPr/>
          </p:nvSpPr>
          <p:spPr bwMode="auto">
            <a:xfrm>
              <a:off x="380" y="3213"/>
              <a:ext cx="4961" cy="6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</a:rPr>
                <a:t>Em hãy so sánh giá trị của hai biểu thức trên ?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482725" y="2914650"/>
            <a:ext cx="13477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Ta có: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884613" y="2400300"/>
            <a:ext cx="373856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 x 3 + 4 x 5</a:t>
            </a:r>
            <a:r>
              <a:rPr lang="en-US" sz="2800" b="1">
                <a:solidFill>
                  <a:srgbClr val="3333FF"/>
                </a:solidFill>
              </a:rPr>
              <a:t>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3957638" y="2435225"/>
            <a:ext cx="7048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và 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2540000" y="2941638"/>
            <a:ext cx="48387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 x (3 + 5) = 4 x 8 = 32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2762250" y="3438525"/>
            <a:ext cx="517207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 x 3 + 4 x 5 = 12 + 20 = 32</a:t>
            </a:r>
            <a:r>
              <a:rPr lang="en-US" sz="2800" b="1">
                <a:solidFill>
                  <a:srgbClr val="3333FF"/>
                </a:solidFill>
              </a:rPr>
              <a:t>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1503363" y="3925888"/>
            <a:ext cx="1347787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Vậy: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2165350" y="3938588"/>
            <a:ext cx="36131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 x (3 + 5)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4648200" y="3938588"/>
            <a:ext cx="373856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 x 3 + 4 x 5</a:t>
            </a:r>
            <a:r>
              <a:rPr lang="en-US" sz="2800" b="1">
                <a:solidFill>
                  <a:srgbClr val="3333FF"/>
                </a:solidFill>
              </a:rPr>
              <a:t>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4862513" y="3949700"/>
            <a:ext cx="60166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=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2487613" y="4854575"/>
            <a:ext cx="3940175" cy="588963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a x (b + c) = …</a:t>
            </a:r>
            <a:endParaRPr lang="en-US" sz="3200" b="1">
              <a:solidFill>
                <a:srgbClr val="3333FF"/>
              </a:solidFill>
            </a:endParaRPr>
          </a:p>
        </p:txBody>
      </p:sp>
      <p:sp>
        <p:nvSpPr>
          <p:cNvPr id="2" name="Text Box 265"/>
          <p:cNvSpPr txBox="1">
            <a:spLocks noChangeArrowheads="1"/>
          </p:cNvSpPr>
          <p:nvPr/>
        </p:nvSpPr>
        <p:spPr bwMode="auto">
          <a:xfrm>
            <a:off x="763588" y="5637213"/>
            <a:ext cx="1143000" cy="5334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B</a:t>
            </a:r>
            <a:endParaRPr lang="en-US" sz="2900">
              <a:solidFill>
                <a:srgbClr val="0000FF"/>
              </a:solidFill>
            </a:endParaRP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2482850" y="5602288"/>
            <a:ext cx="5022850" cy="588962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a x (b + c) = a x b + a x c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1168400" y="5675313"/>
            <a:ext cx="134778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Ta có: </a:t>
            </a:r>
            <a:endParaRPr lang="en-US" sz="2800" b="1">
              <a:solidFill>
                <a:srgbClr val="3333FF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2" decel="100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2" decel="100000"/>
                                        <p:tgtEl>
                                          <p:spTgt spid="4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5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92" decel="100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92" decel="100000"/>
                                        <p:tgtEl>
                                          <p:spTgt spid="41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92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92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5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tmFilter="0,0; .5, 1; 1, 1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92" decel="100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92" decel="100000"/>
                                        <p:tgtEl>
                                          <p:spTgt spid="4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192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192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92" decel="100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92" decel="100000"/>
                                        <p:tgtEl>
                                          <p:spTgt spid="4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192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92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tmFilter="0,0; .5, 1; 1, 1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99"/>
                            </p:stCondLst>
                            <p:childTnLst>
                              <p:par>
                                <p:cTn id="12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92" decel="100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92" decel="100000"/>
                                        <p:tgtEl>
                                          <p:spTgt spid="4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192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192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99"/>
                            </p:stCondLst>
                            <p:childTnLst>
                              <p:par>
                                <p:cTn id="1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92" decel="100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92" decel="100000"/>
                                        <p:tgtEl>
                                          <p:spTgt spid="41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192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192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99"/>
                            </p:stCondLst>
                            <p:childTnLst>
                              <p:par>
                                <p:cTn id="147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tmFilter="0,0; .5, 1; 1, 1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900"/>
                            </p:stCondLst>
                            <p:childTnLst>
                              <p:par>
                                <p:cTn id="16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tmFilter="0,0; .5, 1; 1, 1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99"/>
                            </p:stCondLst>
                            <p:childTnLst>
                              <p:par>
                                <p:cTn id="1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900"/>
                            </p:stCondLst>
                            <p:childTnLst>
                              <p:par>
                                <p:cTn id="194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  <p:bldP spid="4113" grpId="0"/>
      <p:bldP spid="4114" grpId="0"/>
      <p:bldP spid="4114" grpId="1"/>
      <p:bldP spid="3337" grpId="0" animBg="1"/>
      <p:bldP spid="3337" grpId="1" animBg="1"/>
      <p:bldP spid="3337" grpId="2" animBg="1"/>
      <p:bldP spid="4123" grpId="0"/>
      <p:bldP spid="4125" grpId="0"/>
      <p:bldP spid="4125" grpId="1"/>
      <p:bldP spid="4126" grpId="0"/>
      <p:bldP spid="4127" grpId="0"/>
      <p:bldP spid="4128" grpId="0"/>
      <p:bldP spid="4129" grpId="0"/>
      <p:bldP spid="4130" grpId="0"/>
      <p:bldP spid="4131" grpId="0"/>
      <p:bldP spid="4133" grpId="0"/>
      <p:bldP spid="4134" grpId="0" animBg="1"/>
      <p:bldP spid="2" grpId="0" animBg="1"/>
      <p:bldP spid="2" grpId="1" animBg="1"/>
      <p:bldP spid="2" grpId="2" animBg="1"/>
      <p:bldP spid="4137" grpId="0" animBg="1"/>
      <p:bldP spid="4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3825" y="125413"/>
            <a:ext cx="8896350" cy="658812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33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4102" name="Text Box 22"/>
          <p:cNvSpPr txBox="1">
            <a:spLocks noChangeArrowheads="1"/>
          </p:cNvSpPr>
          <p:nvPr/>
        </p:nvSpPr>
        <p:spPr bwMode="auto">
          <a:xfrm>
            <a:off x="2487613" y="2212975"/>
            <a:ext cx="3940175" cy="52863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a x (b + c) = …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946275" y="2898775"/>
            <a:ext cx="5022850" cy="52863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a x (b + c) = a x b + a x c</a:t>
            </a:r>
            <a:endParaRPr lang="en-US" sz="2800" b="1">
              <a:solidFill>
                <a:schemeClr val="bg1"/>
              </a:solidFill>
            </a:endParaRPr>
          </a:p>
        </p:txBody>
      </p:sp>
      <p:grpSp>
        <p:nvGrpSpPr>
          <p:cNvPr id="5150" name="Group 30"/>
          <p:cNvGrpSpPr/>
          <p:nvPr/>
        </p:nvGrpSpPr>
        <p:grpSpPr bwMode="auto">
          <a:xfrm>
            <a:off x="331788" y="5297488"/>
            <a:ext cx="8480425" cy="1184275"/>
            <a:chOff x="209" y="3337"/>
            <a:chExt cx="5342" cy="746"/>
          </a:xfrm>
        </p:grpSpPr>
        <p:sp>
          <p:nvSpPr>
            <p:cNvPr id="4114" name="AutoShape 27"/>
            <p:cNvSpPr>
              <a:spLocks noChangeArrowheads="1"/>
            </p:cNvSpPr>
            <p:nvPr/>
          </p:nvSpPr>
          <p:spPr bwMode="auto">
            <a:xfrm>
              <a:off x="209" y="3337"/>
              <a:ext cx="5342" cy="746"/>
            </a:xfrm>
            <a:prstGeom prst="star8">
              <a:avLst>
                <a:gd name="adj" fmla="val 38250"/>
              </a:avLst>
            </a:prstGeom>
            <a:solidFill>
              <a:srgbClr val="FF00FF"/>
            </a:solidFill>
            <a:ln w="9525" cap="rnd">
              <a:solidFill>
                <a:srgbClr val="00FF00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Text Box 28"/>
            <p:cNvSpPr txBox="1">
              <a:spLocks noChangeArrowheads="1"/>
            </p:cNvSpPr>
            <p:nvPr/>
          </p:nvSpPr>
          <p:spPr bwMode="auto">
            <a:xfrm>
              <a:off x="679" y="3424"/>
              <a:ext cx="4554" cy="5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</a:rPr>
                <a:t>Vậy muốn nhân một số với một tổng,                   ta có thể làm nh</a:t>
              </a:r>
              <a:r>
                <a:rPr lang="vi-VN" sz="2800" b="1">
                  <a:solidFill>
                    <a:schemeClr val="bg1"/>
                  </a:solidFill>
                </a:rPr>
                <a:t>ư</a:t>
              </a:r>
              <a:r>
                <a:rPr lang="en-US" sz="2800" b="1">
                  <a:solidFill>
                    <a:schemeClr val="bg1"/>
                  </a:solidFill>
                </a:rPr>
                <a:t> thế nào ?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3337" name="Text Box 265"/>
          <p:cNvSpPr txBox="1">
            <a:spLocks noChangeArrowheads="1"/>
          </p:cNvSpPr>
          <p:nvPr/>
        </p:nvSpPr>
        <p:spPr bwMode="auto">
          <a:xfrm>
            <a:off x="239713" y="3692525"/>
            <a:ext cx="1787525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3333FF"/>
                </a:solidFill>
              </a:rPr>
              <a:t>Ghi nhớ:</a:t>
            </a:r>
            <a:endParaRPr lang="en-US" sz="2800" b="1" u="sng">
              <a:solidFill>
                <a:srgbClr val="3333FF"/>
              </a:solidFill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476250" y="3779838"/>
            <a:ext cx="8129588" cy="1373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                          Khi nhân một số với một tổng, ta có thể nhân số </a:t>
            </a:r>
            <a:r>
              <a:rPr lang="vi-VN" sz="2800" b="1" i="1">
                <a:solidFill>
                  <a:srgbClr val="FF0000"/>
                </a:solidFill>
              </a:rPr>
              <a:t>đ</a:t>
            </a:r>
            <a:r>
              <a:rPr lang="en-US" sz="2800" b="1" i="1">
                <a:solidFill>
                  <a:srgbClr val="FF0000"/>
                </a:solidFill>
              </a:rPr>
              <a:t>ó với từng số hạng của tổng, rồi cộng các kết quả với nhau. </a:t>
            </a:r>
            <a:endParaRPr lang="en-US" sz="2800" b="1" i="1">
              <a:solidFill>
                <a:srgbClr val="FF0000"/>
              </a:solidFill>
            </a:endParaRPr>
          </a:p>
        </p:txBody>
      </p:sp>
      <p:sp>
        <p:nvSpPr>
          <p:cNvPr id="2" name="Text Box 265"/>
          <p:cNvSpPr txBox="1">
            <a:spLocks noChangeArrowheads="1"/>
          </p:cNvSpPr>
          <p:nvPr/>
        </p:nvSpPr>
        <p:spPr bwMode="auto">
          <a:xfrm>
            <a:off x="257175" y="5245100"/>
            <a:ext cx="2058988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Luy</a:t>
            </a:r>
            <a:r>
              <a:rPr lang="en-US" sz="2800" b="1">
                <a:solidFill>
                  <a:srgbClr val="FF0000"/>
                </a:solidFill>
              </a:rPr>
              <a:t>ệ</a:t>
            </a:r>
            <a:r>
              <a:rPr lang="en-US" sz="2800" b="1" u="sng">
                <a:solidFill>
                  <a:srgbClr val="FF0000"/>
                </a:solidFill>
              </a:rPr>
              <a:t>n t</a:t>
            </a:r>
            <a:r>
              <a:rPr lang="en-US" sz="2800" b="1">
                <a:solidFill>
                  <a:srgbClr val="FF0000"/>
                </a:solidFill>
              </a:rPr>
              <a:t>ậ</a:t>
            </a:r>
            <a:r>
              <a:rPr lang="en-US" sz="2800" b="1" u="sng">
                <a:solidFill>
                  <a:srgbClr val="FF0000"/>
                </a:solidFill>
              </a:rPr>
              <a:t>p:</a:t>
            </a:r>
            <a:endParaRPr lang="en-US" sz="2800" b="1" u="sng">
              <a:solidFill>
                <a:srgbClr val="FF0000"/>
              </a:solidFill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63525" y="5810250"/>
            <a:ext cx="1200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3333FF"/>
                </a:solidFill>
              </a:rPr>
              <a:t>Bài 1:</a:t>
            </a:r>
            <a:r>
              <a:rPr lang="en-US" sz="2800" b="1" i="1">
                <a:solidFill>
                  <a:srgbClr val="3333FF"/>
                </a:solidFill>
              </a:rPr>
              <a:t>  </a:t>
            </a:r>
            <a:endParaRPr lang="en-US" sz="2800" b="1" i="1">
              <a:solidFill>
                <a:srgbClr val="3333FF"/>
              </a:solidFill>
            </a:endParaRPr>
          </a:p>
        </p:txBody>
      </p:sp>
      <p:sp>
        <p:nvSpPr>
          <p:cNvPr id="5158" name="Rectangle 38" descr="book_page_flip_ha"/>
          <p:cNvSpPr>
            <a:spLocks noChangeArrowheads="1"/>
          </p:cNvSpPr>
          <p:nvPr/>
        </p:nvSpPr>
        <p:spPr bwMode="auto">
          <a:xfrm>
            <a:off x="1757363" y="5883275"/>
            <a:ext cx="1141412" cy="519113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265"/>
          <p:cNvSpPr txBox="1">
            <a:spLocks noChangeArrowheads="1"/>
          </p:cNvSpPr>
          <p:nvPr/>
        </p:nvSpPr>
        <p:spPr bwMode="auto">
          <a:xfrm>
            <a:off x="1741488" y="5775325"/>
            <a:ext cx="1143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(66)</a:t>
            </a:r>
            <a:endParaRPr lang="en-US" sz="2900">
              <a:solidFill>
                <a:srgbClr val="0000FF"/>
              </a:solidFill>
            </a:endParaRPr>
          </a:p>
        </p:txBody>
      </p:sp>
      <p:sp>
        <p:nvSpPr>
          <p:cNvPr id="5161" name="Rectangle 41" descr="book_page_flip_ha"/>
          <p:cNvSpPr>
            <a:spLocks noChangeArrowheads="1"/>
          </p:cNvSpPr>
          <p:nvPr/>
        </p:nvSpPr>
        <p:spPr bwMode="auto">
          <a:xfrm>
            <a:off x="2087563" y="3702050"/>
            <a:ext cx="1141412" cy="519113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265"/>
          <p:cNvSpPr txBox="1">
            <a:spLocks noChangeArrowheads="1"/>
          </p:cNvSpPr>
          <p:nvPr/>
        </p:nvSpPr>
        <p:spPr bwMode="auto">
          <a:xfrm>
            <a:off x="2071688" y="3692525"/>
            <a:ext cx="1143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S/66</a:t>
            </a:r>
            <a:endParaRPr lang="en-US" sz="2900">
              <a:solidFill>
                <a:srgbClr val="0000FF"/>
              </a:solidFill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660650" y="5738813"/>
            <a:ext cx="606742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3333FF"/>
                </a:solidFill>
              </a:rPr>
              <a:t>Tính giá trị của biểu thức rồi viết                   vào ô trống </a:t>
            </a:r>
            <a:r>
              <a:rPr lang="en-US" sz="2800" b="1" i="1">
                <a:solidFill>
                  <a:srgbClr val="FF0000"/>
                </a:solidFill>
              </a:rPr>
              <a:t>(theo mẫu)</a:t>
            </a:r>
            <a:r>
              <a:rPr lang="en-US" sz="2800" b="1" i="1">
                <a:solidFill>
                  <a:srgbClr val="3333FF"/>
                </a:solidFill>
              </a:rPr>
              <a:t> ?</a:t>
            </a:r>
            <a:endParaRPr lang="en-US" sz="2800" b="1" i="1">
              <a:solidFill>
                <a:srgbClr val="3333FF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tmFilter="0,0; .5, 1; 1, 1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7" grpId="0" animBg="1"/>
      <p:bldP spid="3337" grpId="1" animBg="1"/>
      <p:bldP spid="5152" grpId="0"/>
      <p:bldP spid="2" grpId="0" animBg="1"/>
      <p:bldP spid="2" grpId="1" animBg="1"/>
      <p:bldP spid="5154" grpId="0"/>
      <p:bldP spid="5158" grpId="0" animBg="1"/>
      <p:bldP spid="3" grpId="0"/>
      <p:bldP spid="3" grpId="1"/>
      <p:bldP spid="5161" grpId="0" animBg="1"/>
      <p:bldP spid="4" grpId="0"/>
      <p:bldP spid="4" grpId="1"/>
      <p:bldP spid="5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3825" y="125413"/>
            <a:ext cx="8896350" cy="658812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33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5126" name="Text Box 265"/>
          <p:cNvSpPr txBox="1">
            <a:spLocks noChangeArrowheads="1"/>
          </p:cNvSpPr>
          <p:nvPr/>
        </p:nvSpPr>
        <p:spPr bwMode="auto">
          <a:xfrm>
            <a:off x="298450" y="2314575"/>
            <a:ext cx="22463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Luy</a:t>
            </a:r>
            <a:r>
              <a:rPr lang="en-US" sz="3200" b="1">
                <a:solidFill>
                  <a:srgbClr val="FF0000"/>
                </a:solidFill>
              </a:rPr>
              <a:t>ệ</a:t>
            </a:r>
            <a:r>
              <a:rPr lang="en-US" sz="3200" b="1" u="sng">
                <a:solidFill>
                  <a:srgbClr val="FF0000"/>
                </a:solidFill>
              </a:rPr>
              <a:t>n t</a:t>
            </a:r>
            <a:r>
              <a:rPr lang="en-US" sz="3200" b="1">
                <a:solidFill>
                  <a:srgbClr val="FF0000"/>
                </a:solidFill>
              </a:rPr>
              <a:t>ậ</a:t>
            </a:r>
            <a:r>
              <a:rPr lang="en-US" sz="3200" b="1" u="sng">
                <a:solidFill>
                  <a:srgbClr val="FF0000"/>
                </a:solidFill>
              </a:rPr>
              <a:t>p: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263525" y="3060700"/>
            <a:ext cx="1200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3333FF"/>
                </a:solidFill>
              </a:rPr>
              <a:t>Bài 1:</a:t>
            </a:r>
            <a:r>
              <a:rPr lang="en-US" sz="2800" b="1" i="1">
                <a:solidFill>
                  <a:srgbClr val="3333FF"/>
                </a:solidFill>
              </a:rPr>
              <a:t>  </a:t>
            </a:r>
            <a:endParaRPr lang="en-US" sz="2800" b="1" i="1">
              <a:solidFill>
                <a:srgbClr val="3333FF"/>
              </a:solidFill>
            </a:endParaRPr>
          </a:p>
        </p:txBody>
      </p:sp>
      <p:graphicFrame>
        <p:nvGraphicFramePr>
          <p:cNvPr id="6344" name="Group 200"/>
          <p:cNvGraphicFramePr>
            <a:graphicFrameLocks noGrp="1"/>
          </p:cNvGraphicFramePr>
          <p:nvPr/>
        </p:nvGraphicFramePr>
        <p:xfrm>
          <a:off x="665163" y="3932238"/>
          <a:ext cx="7824787" cy="2362201"/>
        </p:xfrm>
        <a:graphic>
          <a:graphicData uri="http://schemas.openxmlformats.org/drawingml/2006/table">
            <a:tbl>
              <a:tblPr/>
              <a:tblGrid>
                <a:gridCol w="844550"/>
                <a:gridCol w="893762"/>
                <a:gridCol w="874713"/>
                <a:gridCol w="2514600"/>
                <a:gridCol w="2697162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a x (b+c)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a x b + a x 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722313" y="4641850"/>
            <a:ext cx="70643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1552575" y="4641850"/>
            <a:ext cx="706438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2487613" y="4641850"/>
            <a:ext cx="706437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3170238" y="4643438"/>
            <a:ext cx="2746375" cy="5191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 x (5 + 2) = 28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5441950" y="4622800"/>
            <a:ext cx="340995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 x 5 + 4 x 2=28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30250" y="5208588"/>
            <a:ext cx="70643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1574800" y="5207000"/>
            <a:ext cx="706438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4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2454275" y="5207000"/>
            <a:ext cx="706438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5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46125" y="5751513"/>
            <a:ext cx="70643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6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2470150" y="5751513"/>
            <a:ext cx="706438" cy="5191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1581150" y="5751513"/>
            <a:ext cx="706438" cy="5191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2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3171825" y="5210175"/>
            <a:ext cx="2746375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 x (4 + 5) = 27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3171825" y="5754688"/>
            <a:ext cx="2746375" cy="5191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6 x (2 + 3) = 30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5464175" y="5210175"/>
            <a:ext cx="340995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 x 4 + 3 x 5=27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5457825" y="5754688"/>
            <a:ext cx="3409950" cy="5191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6 x 2 + 6 x 3=30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5175" name="Rectangle 204" descr="book_page_flip_ha"/>
          <p:cNvSpPr>
            <a:spLocks noChangeArrowheads="1"/>
          </p:cNvSpPr>
          <p:nvPr/>
        </p:nvSpPr>
        <p:spPr bwMode="auto">
          <a:xfrm>
            <a:off x="1409700" y="3060700"/>
            <a:ext cx="1141413" cy="519113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0" name="Rectangle 206"/>
          <p:cNvSpPr>
            <a:spLocks noChangeArrowheads="1"/>
          </p:cNvSpPr>
          <p:nvPr/>
        </p:nvSpPr>
        <p:spPr bwMode="auto">
          <a:xfrm>
            <a:off x="831850" y="4052888"/>
            <a:ext cx="7480300" cy="43656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4" name="Group 210"/>
          <p:cNvGrpSpPr/>
          <p:nvPr/>
        </p:nvGrpSpPr>
        <p:grpSpPr bwMode="auto">
          <a:xfrm>
            <a:off x="2535238" y="1931988"/>
            <a:ext cx="6254750" cy="1787525"/>
            <a:chOff x="1597" y="1217"/>
            <a:chExt cx="3940" cy="1126"/>
          </a:xfrm>
        </p:grpSpPr>
        <p:sp>
          <p:nvSpPr>
            <p:cNvPr id="5181" name="AutoShape 208"/>
            <p:cNvSpPr>
              <a:spLocks noChangeArrowheads="1"/>
            </p:cNvSpPr>
            <p:nvPr/>
          </p:nvSpPr>
          <p:spPr bwMode="auto">
            <a:xfrm>
              <a:off x="1597" y="1217"/>
              <a:ext cx="3940" cy="1126"/>
            </a:xfrm>
            <a:prstGeom prst="irregularSeal2">
              <a:avLst/>
            </a:prstGeom>
            <a:solidFill>
              <a:srgbClr val="FF0000"/>
            </a:solidFill>
            <a:ln w="38100">
              <a:solidFill>
                <a:srgbClr val="3333FF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2" name="Text Box 209"/>
            <p:cNvSpPr txBox="1">
              <a:spLocks noChangeArrowheads="1"/>
            </p:cNvSpPr>
            <p:nvPr/>
          </p:nvSpPr>
          <p:spPr bwMode="auto">
            <a:xfrm rot="-334612">
              <a:off x="2005" y="1522"/>
              <a:ext cx="2926" cy="5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>
                  <a:solidFill>
                    <a:schemeClr val="bg1"/>
                  </a:solidFill>
                </a:rPr>
                <a:t>Em hãy nêu thứ tự thực hiện các phép tính trong biểu thức?</a:t>
              </a:r>
              <a:endParaRPr lang="en-US" sz="23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Box 265"/>
          <p:cNvSpPr txBox="1">
            <a:spLocks noChangeArrowheads="1"/>
          </p:cNvSpPr>
          <p:nvPr/>
        </p:nvSpPr>
        <p:spPr bwMode="auto">
          <a:xfrm>
            <a:off x="1411288" y="3052763"/>
            <a:ext cx="1143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   66</a:t>
            </a:r>
            <a:endParaRPr lang="en-US" sz="2900">
              <a:solidFill>
                <a:srgbClr val="0000FF"/>
              </a:solidFill>
            </a:endParaRPr>
          </a:p>
        </p:txBody>
      </p:sp>
      <p:sp>
        <p:nvSpPr>
          <p:cNvPr id="6356" name="Text Box 212"/>
          <p:cNvSpPr txBox="1">
            <a:spLocks noChangeArrowheads="1"/>
          </p:cNvSpPr>
          <p:nvPr/>
        </p:nvSpPr>
        <p:spPr bwMode="auto">
          <a:xfrm>
            <a:off x="2562225" y="2981325"/>
            <a:ext cx="606742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3333FF"/>
                </a:solidFill>
              </a:rPr>
              <a:t>Tính giá trị của biểu thức rồi viết                   vào ô trống </a:t>
            </a:r>
            <a:r>
              <a:rPr lang="en-US" sz="2800" b="1" i="1">
                <a:solidFill>
                  <a:srgbClr val="FF0000"/>
                </a:solidFill>
              </a:rPr>
              <a:t>(theo mẫu)</a:t>
            </a:r>
            <a:r>
              <a:rPr lang="en-US" sz="2800" b="1" i="1">
                <a:solidFill>
                  <a:srgbClr val="3333FF"/>
                </a:solidFill>
              </a:rPr>
              <a:t> ?</a:t>
            </a:r>
            <a:endParaRPr lang="en-US" sz="2800" b="1" i="1">
              <a:solidFill>
                <a:srgbClr val="3333FF"/>
              </a:solidFill>
            </a:endParaRPr>
          </a:p>
        </p:txBody>
      </p:sp>
      <p:sp>
        <p:nvSpPr>
          <p:cNvPr id="3" name="Text Box 265"/>
          <p:cNvSpPr txBox="1">
            <a:spLocks noChangeArrowheads="1"/>
          </p:cNvSpPr>
          <p:nvPr/>
        </p:nvSpPr>
        <p:spPr bwMode="auto">
          <a:xfrm>
            <a:off x="1393825" y="3054350"/>
            <a:ext cx="7366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S/</a:t>
            </a:r>
            <a:endParaRPr lang="en-US" sz="2900">
              <a:solidFill>
                <a:srgbClr val="0000FF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6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6" grpId="0"/>
      <p:bldP spid="6197" grpId="0"/>
      <p:bldP spid="6350" grpId="0" animBg="1"/>
      <p:bldP spid="6350" grpId="1" animBg="1"/>
      <p:bldP spid="2" grpId="0"/>
      <p:bldP spid="6356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3825" y="134303"/>
            <a:ext cx="8896350" cy="658812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33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6150" name="Text Box 265"/>
          <p:cNvSpPr txBox="1">
            <a:spLocks noChangeArrowheads="1"/>
          </p:cNvSpPr>
          <p:nvPr/>
        </p:nvSpPr>
        <p:spPr bwMode="auto">
          <a:xfrm>
            <a:off x="298450" y="2314575"/>
            <a:ext cx="22463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Luy</a:t>
            </a:r>
            <a:r>
              <a:rPr lang="en-US" sz="3200" b="1">
                <a:solidFill>
                  <a:srgbClr val="FF0000"/>
                </a:solidFill>
              </a:rPr>
              <a:t>ệ</a:t>
            </a:r>
            <a:r>
              <a:rPr lang="en-US" sz="3200" b="1" u="sng">
                <a:solidFill>
                  <a:srgbClr val="FF0000"/>
                </a:solidFill>
              </a:rPr>
              <a:t>n t</a:t>
            </a:r>
            <a:r>
              <a:rPr lang="en-US" sz="3200" b="1">
                <a:solidFill>
                  <a:srgbClr val="FF0000"/>
                </a:solidFill>
              </a:rPr>
              <a:t>ậ</a:t>
            </a:r>
            <a:r>
              <a:rPr lang="en-US" sz="3200" b="1" u="sng">
                <a:solidFill>
                  <a:srgbClr val="FF0000"/>
                </a:solidFill>
              </a:rPr>
              <a:t>p: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3525" y="3060700"/>
            <a:ext cx="1200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3333FF"/>
                </a:solidFill>
              </a:rPr>
              <a:t>Bài 2:</a:t>
            </a:r>
            <a:r>
              <a:rPr lang="en-US" sz="2800" b="1" i="1">
                <a:solidFill>
                  <a:srgbClr val="3333FF"/>
                </a:solidFill>
              </a:rPr>
              <a:t>  </a:t>
            </a:r>
            <a:endParaRPr lang="en-US" sz="2800" b="1" i="1">
              <a:solidFill>
                <a:srgbClr val="3333FF"/>
              </a:solidFill>
            </a:endParaRP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1290638" y="3530600"/>
            <a:ext cx="61087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a) Tính bằng hai cách ?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3084513" y="4051300"/>
            <a:ext cx="26606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36 x (7 + 3)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1289050" y="4572000"/>
            <a:ext cx="16906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Cách 1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3403600" y="4595813"/>
            <a:ext cx="40100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36 x (7 + 3) = 36 x 10 =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7189788" y="4592638"/>
            <a:ext cx="811212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360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1268413" y="5173663"/>
            <a:ext cx="165417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Cách 2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3397250" y="5133975"/>
            <a:ext cx="5835650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36 x (7 + 3) = 36 x 7 + 36 x 3          		          = 252 + 108          			 =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6602095" y="5928043"/>
            <a:ext cx="8112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360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265" name="Rectangle 73" descr="book_page_flip_ha"/>
          <p:cNvSpPr>
            <a:spLocks noChangeArrowheads="1"/>
          </p:cNvSpPr>
          <p:nvPr/>
        </p:nvSpPr>
        <p:spPr bwMode="auto">
          <a:xfrm>
            <a:off x="1450975" y="2998788"/>
            <a:ext cx="1141413" cy="51911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265"/>
          <p:cNvSpPr txBox="1">
            <a:spLocks noChangeArrowheads="1"/>
          </p:cNvSpPr>
          <p:nvPr/>
        </p:nvSpPr>
        <p:spPr bwMode="auto">
          <a:xfrm>
            <a:off x="1435100" y="2989263"/>
            <a:ext cx="1143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S/66</a:t>
            </a:r>
            <a:endParaRPr lang="en-US" sz="2900">
              <a:solidFill>
                <a:srgbClr val="0000FF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1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49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349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54" grpId="0"/>
      <p:bldP spid="8255" grpId="0"/>
      <p:bldP spid="8256" grpId="0"/>
      <p:bldP spid="8257" grpId="0"/>
      <p:bldP spid="8259" grpId="0"/>
      <p:bldP spid="8259" grpId="1"/>
      <p:bldP spid="8260" grpId="0"/>
      <p:bldP spid="8261" grpId="0"/>
      <p:bldP spid="8262" grpId="0" bldLvl="0" animBg="1"/>
      <p:bldP spid="8262" grpId="1"/>
      <p:bldP spid="8265" grpId="0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3825" y="125413"/>
            <a:ext cx="8896350" cy="658812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33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6075" y="88900"/>
            <a:ext cx="84042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</a:rPr>
              <a:t>Thứ hai, ngày 12 tháng 11 n</a:t>
            </a:r>
            <a:r>
              <a:rPr lang="vi-VN" sz="3200" b="1" i="1">
                <a:solidFill>
                  <a:srgbClr val="0000FF"/>
                </a:solidFill>
              </a:rPr>
              <a:t>ă</a:t>
            </a:r>
            <a:r>
              <a:rPr lang="en-US" sz="3200" b="1" i="1">
                <a:solidFill>
                  <a:srgbClr val="0000FF"/>
                </a:solidFill>
              </a:rPr>
              <a:t>m 2007</a:t>
            </a:r>
            <a:endParaRPr lang="en-US" sz="3200" b="1" i="1">
              <a:solidFill>
                <a:srgbClr val="0000FF"/>
              </a:solidFill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435350" y="658813"/>
            <a:ext cx="1995488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</a:ln>
                <a:solidFill>
                  <a:srgbClr val="FFFF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TOÁN</a:t>
            </a:r>
            <a:endParaRPr lang="en-US" sz="3600" kern="10">
              <a:ln w="9525">
                <a:solidFill>
                  <a:srgbClr val="FF00FF"/>
                </a:solidFill>
                <a:round/>
              </a:ln>
              <a:solidFill>
                <a:srgbClr val="FFFF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8625" y="1135063"/>
            <a:ext cx="8153400" cy="823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>
                <a:solidFill>
                  <a:srgbClr val="0000FF"/>
                </a:solidFill>
              </a:rPr>
              <a:t>Nhân một số với một tổng</a:t>
            </a:r>
            <a:endParaRPr lang="en-US" sz="4800" b="1" i="1">
              <a:solidFill>
                <a:srgbClr val="0000FF"/>
              </a:solidFill>
            </a:endParaRPr>
          </a:p>
        </p:txBody>
      </p:sp>
      <p:sp>
        <p:nvSpPr>
          <p:cNvPr id="7174" name="Text Box 265"/>
          <p:cNvSpPr txBox="1">
            <a:spLocks noChangeArrowheads="1"/>
          </p:cNvSpPr>
          <p:nvPr/>
        </p:nvSpPr>
        <p:spPr bwMode="auto">
          <a:xfrm>
            <a:off x="298450" y="2314575"/>
            <a:ext cx="22463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Luy</a:t>
            </a:r>
            <a:r>
              <a:rPr lang="en-US" sz="3200" b="1">
                <a:solidFill>
                  <a:srgbClr val="FF0000"/>
                </a:solidFill>
              </a:rPr>
              <a:t>ệ</a:t>
            </a:r>
            <a:r>
              <a:rPr lang="en-US" sz="3200" b="1" u="sng">
                <a:solidFill>
                  <a:srgbClr val="FF0000"/>
                </a:solidFill>
              </a:rPr>
              <a:t>n t</a:t>
            </a:r>
            <a:r>
              <a:rPr lang="en-US" sz="3200" b="1">
                <a:solidFill>
                  <a:srgbClr val="FF0000"/>
                </a:solidFill>
              </a:rPr>
              <a:t>ậ</a:t>
            </a:r>
            <a:r>
              <a:rPr lang="en-US" sz="3200" b="1" u="sng">
                <a:solidFill>
                  <a:srgbClr val="FF0000"/>
                </a:solidFill>
              </a:rPr>
              <a:t>p: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3525" y="3060700"/>
            <a:ext cx="1200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3333FF"/>
                </a:solidFill>
              </a:rPr>
              <a:t>Bài 2:</a:t>
            </a:r>
            <a:r>
              <a:rPr lang="en-US" sz="2800" b="1" i="1">
                <a:solidFill>
                  <a:srgbClr val="3333FF"/>
                </a:solidFill>
              </a:rPr>
              <a:t>  </a:t>
            </a:r>
            <a:endParaRPr lang="en-US" sz="2800" b="1" i="1">
              <a:solidFill>
                <a:srgbClr val="3333FF"/>
              </a:solidFill>
            </a:endParaRPr>
          </a:p>
        </p:txBody>
      </p:sp>
      <p:sp>
        <p:nvSpPr>
          <p:cNvPr id="2" name="Text Box 265"/>
          <p:cNvSpPr txBox="1">
            <a:spLocks noChangeArrowheads="1"/>
          </p:cNvSpPr>
          <p:nvPr/>
        </p:nvSpPr>
        <p:spPr bwMode="auto">
          <a:xfrm>
            <a:off x="2620963" y="2989263"/>
            <a:ext cx="1143000" cy="5334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B</a:t>
            </a:r>
            <a:endParaRPr lang="en-US" sz="2900">
              <a:solidFill>
                <a:srgbClr val="0000FF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90638" y="3530600"/>
            <a:ext cx="61087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a) Tính bằng hai cách ?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60688" y="4051300"/>
            <a:ext cx="26606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207 x (2 + 6)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289050" y="4572000"/>
            <a:ext cx="16906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Cách 1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173413" y="4595813"/>
            <a:ext cx="42608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207 x (2 + 6) = 207 x 8 =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086600" y="4592638"/>
            <a:ext cx="108108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1656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268413" y="5173663"/>
            <a:ext cx="165417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Cách 2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170238" y="5133975"/>
            <a:ext cx="5835650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207 x (2 + 6) = 207 x 2 + 207 x 6          		   = 414 + 2142          			   =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562600" y="5964238"/>
            <a:ext cx="10398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1656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7185" name="Rectangle 19" descr="book_page_flip_ha"/>
          <p:cNvSpPr>
            <a:spLocks noChangeArrowheads="1"/>
          </p:cNvSpPr>
          <p:nvPr/>
        </p:nvSpPr>
        <p:spPr bwMode="auto">
          <a:xfrm>
            <a:off x="1409700" y="2998788"/>
            <a:ext cx="1141413" cy="51911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265"/>
          <p:cNvSpPr txBox="1">
            <a:spLocks noChangeArrowheads="1"/>
          </p:cNvSpPr>
          <p:nvPr/>
        </p:nvSpPr>
        <p:spPr bwMode="auto">
          <a:xfrm>
            <a:off x="1411288" y="2990850"/>
            <a:ext cx="1143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S/66</a:t>
            </a:r>
            <a:endParaRPr lang="en-US" sz="2900">
              <a:solidFill>
                <a:srgbClr val="0000FF"/>
              </a:solidFill>
            </a:endParaRPr>
          </a:p>
        </p:txBody>
      </p:sp>
      <p:grpSp>
        <p:nvGrpSpPr>
          <p:cNvPr id="9249" name="Group 33"/>
          <p:cNvGrpSpPr/>
          <p:nvPr/>
        </p:nvGrpSpPr>
        <p:grpSpPr bwMode="auto">
          <a:xfrm>
            <a:off x="5194300" y="1974850"/>
            <a:ext cx="3762375" cy="2698750"/>
            <a:chOff x="3272" y="1244"/>
            <a:chExt cx="2370" cy="1700"/>
          </a:xfrm>
        </p:grpSpPr>
        <p:sp>
          <p:nvSpPr>
            <p:cNvPr id="7188" name="AutoShape 31"/>
            <p:cNvSpPr>
              <a:spLocks noChangeArrowheads="1"/>
            </p:cNvSpPr>
            <p:nvPr/>
          </p:nvSpPr>
          <p:spPr bwMode="auto">
            <a:xfrm>
              <a:off x="3272" y="1244"/>
              <a:ext cx="2370" cy="1700"/>
            </a:xfrm>
            <a:prstGeom prst="star16">
              <a:avLst>
                <a:gd name="adj" fmla="val 37500"/>
              </a:avLst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Text Box 32"/>
            <p:cNvSpPr txBox="1">
              <a:spLocks noChangeArrowheads="1"/>
            </p:cNvSpPr>
            <p:nvPr/>
          </p:nvSpPr>
          <p:spPr bwMode="auto">
            <a:xfrm rot="177401">
              <a:off x="3335" y="1669"/>
              <a:ext cx="2248" cy="8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Vậy bài toán       này có mấy       cách làm?</a:t>
              </a:r>
              <a:endParaRPr lang="en-US" sz="2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3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85" decel="100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85" decel="100000"/>
                                        <p:tgtEl>
                                          <p:spTgt spid="92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385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385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9226" grpId="0"/>
      <p:bldP spid="9227" grpId="0"/>
      <p:bldP spid="9228" grpId="0"/>
      <p:bldP spid="9229" grpId="0"/>
      <p:bldP spid="9229" grpId="1"/>
      <p:bldP spid="9230" grpId="0"/>
      <p:bldP spid="9231" grpId="0"/>
      <p:bldP spid="923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3825" y="125413"/>
            <a:ext cx="8896350" cy="658812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33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8198" name="Text Box 265"/>
          <p:cNvSpPr txBox="1">
            <a:spLocks noChangeArrowheads="1"/>
          </p:cNvSpPr>
          <p:nvPr/>
        </p:nvSpPr>
        <p:spPr bwMode="auto">
          <a:xfrm>
            <a:off x="298450" y="2314575"/>
            <a:ext cx="22463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Luy</a:t>
            </a:r>
            <a:r>
              <a:rPr lang="en-US" sz="3200" b="1">
                <a:solidFill>
                  <a:srgbClr val="FF0000"/>
                </a:solidFill>
              </a:rPr>
              <a:t>ệ</a:t>
            </a:r>
            <a:r>
              <a:rPr lang="en-US" sz="3200" b="1" u="sng">
                <a:solidFill>
                  <a:srgbClr val="FF0000"/>
                </a:solidFill>
              </a:rPr>
              <a:t>n t</a:t>
            </a:r>
            <a:r>
              <a:rPr lang="en-US" sz="3200" b="1">
                <a:solidFill>
                  <a:srgbClr val="FF0000"/>
                </a:solidFill>
              </a:rPr>
              <a:t>ậ</a:t>
            </a:r>
            <a:r>
              <a:rPr lang="en-US" sz="3200" b="1" u="sng">
                <a:solidFill>
                  <a:srgbClr val="FF0000"/>
                </a:solidFill>
              </a:rPr>
              <a:t>p: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3525" y="3060700"/>
            <a:ext cx="1200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3333FF"/>
                </a:solidFill>
              </a:rPr>
              <a:t>Bài 2:</a:t>
            </a:r>
            <a:r>
              <a:rPr lang="en-US" sz="2800" b="1" i="1">
                <a:solidFill>
                  <a:srgbClr val="3333FF"/>
                </a:solidFill>
              </a:rPr>
              <a:t>  </a:t>
            </a:r>
            <a:endParaRPr lang="en-US" sz="2800" b="1" i="1">
              <a:solidFill>
                <a:srgbClr val="3333FF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270000" y="3530600"/>
            <a:ext cx="388461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b) Tính bằng hai cách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8202" name="Rectangle 17" descr="book_page_flip_ha"/>
          <p:cNvSpPr>
            <a:spLocks noChangeArrowheads="1"/>
          </p:cNvSpPr>
          <p:nvPr/>
        </p:nvSpPr>
        <p:spPr bwMode="auto">
          <a:xfrm>
            <a:off x="1409700" y="2998788"/>
            <a:ext cx="1141413" cy="51911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265"/>
          <p:cNvSpPr txBox="1">
            <a:spLocks noChangeArrowheads="1"/>
          </p:cNvSpPr>
          <p:nvPr/>
        </p:nvSpPr>
        <p:spPr bwMode="auto">
          <a:xfrm>
            <a:off x="1411288" y="2990850"/>
            <a:ext cx="1143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S/66</a:t>
            </a:r>
            <a:endParaRPr lang="en-US" sz="2900">
              <a:solidFill>
                <a:srgbClr val="0000FF"/>
              </a:solidFill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986338" y="3530600"/>
            <a:ext cx="213836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(theo mẫu)</a:t>
            </a:r>
            <a:r>
              <a:rPr lang="en-US" sz="2800" b="1">
                <a:solidFill>
                  <a:srgbClr val="3333FF"/>
                </a:solidFill>
              </a:rPr>
              <a:t>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273175" y="4075113"/>
            <a:ext cx="12668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Mẫu: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579688" y="4075113"/>
            <a:ext cx="37814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</a:rPr>
              <a:t>38 x 6 + 38 x 4 = ?</a:t>
            </a:r>
            <a:endParaRPr lang="en-US" sz="2800" b="1">
              <a:solidFill>
                <a:srgbClr val="FF00FF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268413" y="4613275"/>
            <a:ext cx="169068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Cách 1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887663" y="4637088"/>
            <a:ext cx="507047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38 x 6 + 38 x 4 = 228 + 152 =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519988" y="4633913"/>
            <a:ext cx="108267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380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268413" y="5214938"/>
            <a:ext cx="165417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Cách 2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881313" y="5175250"/>
            <a:ext cx="4900612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38 x 6 + 38 x 4 = 38 x (6 + 4)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5253038" y="6088063"/>
            <a:ext cx="12890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= 380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3797300" y="3014663"/>
            <a:ext cx="12033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Tính: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4210050" y="3009900"/>
            <a:ext cx="44465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5 x 38 + 5 x 62 = 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5346700" y="5673725"/>
            <a:ext cx="18034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= 38 x 10</a:t>
            </a:r>
            <a:endParaRPr 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19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9"/>
                            </p:stCondLst>
                            <p:childTnLst>
                              <p:par>
                                <p:cTn id="24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9"/>
                            </p:stCondLst>
                            <p:childTnLst>
                              <p:par>
                                <p:cTn id="40" presetID="34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49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99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5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49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tmFilter="0,0; .5, 1; 1, 1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tmFilter="0,0; .5, 1; 1, 1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3" dur="1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3" grpId="0"/>
      <p:bldP spid="10262" grpId="0"/>
      <p:bldP spid="10262" grpId="1"/>
      <p:bldP spid="10263" grpId="0"/>
      <p:bldP spid="10263" grpId="1"/>
      <p:bldP spid="10264" grpId="0"/>
      <p:bldP spid="10266" grpId="0"/>
      <p:bldP spid="10267" grpId="0"/>
      <p:bldP spid="10268" grpId="0"/>
      <p:bldP spid="10268" grpId="1"/>
      <p:bldP spid="10269" grpId="0"/>
      <p:bldP spid="10270" grpId="0"/>
      <p:bldP spid="10271" grpId="0"/>
      <p:bldP spid="10272" grpId="0"/>
      <p:bldP spid="10273" grpId="0"/>
      <p:bldP spid="10273" grpId="1"/>
      <p:bldP spid="10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3825" y="125413"/>
            <a:ext cx="8896350" cy="658812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3333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9222" name="Text Box 265"/>
          <p:cNvSpPr txBox="1">
            <a:spLocks noChangeArrowheads="1"/>
          </p:cNvSpPr>
          <p:nvPr/>
        </p:nvSpPr>
        <p:spPr bwMode="auto">
          <a:xfrm>
            <a:off x="298450" y="2314575"/>
            <a:ext cx="224631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Luy</a:t>
            </a:r>
            <a:r>
              <a:rPr lang="en-US" sz="3200" b="1">
                <a:solidFill>
                  <a:srgbClr val="FF0000"/>
                </a:solidFill>
              </a:rPr>
              <a:t>ệ</a:t>
            </a:r>
            <a:r>
              <a:rPr lang="en-US" sz="3200" b="1" u="sng">
                <a:solidFill>
                  <a:srgbClr val="FF0000"/>
                </a:solidFill>
              </a:rPr>
              <a:t>n t</a:t>
            </a:r>
            <a:r>
              <a:rPr lang="en-US" sz="3200" b="1">
                <a:solidFill>
                  <a:srgbClr val="FF0000"/>
                </a:solidFill>
              </a:rPr>
              <a:t>ậ</a:t>
            </a:r>
            <a:r>
              <a:rPr lang="en-US" sz="3200" b="1" u="sng">
                <a:solidFill>
                  <a:srgbClr val="FF0000"/>
                </a:solidFill>
              </a:rPr>
              <a:t>p: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3525" y="3060700"/>
            <a:ext cx="120015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3333FF"/>
                </a:solidFill>
              </a:rPr>
              <a:t>Ví dụ:</a:t>
            </a:r>
            <a:r>
              <a:rPr lang="en-US" sz="2800" b="1" i="1">
                <a:solidFill>
                  <a:srgbClr val="3333FF"/>
                </a:solidFill>
              </a:rPr>
              <a:t>  </a:t>
            </a:r>
            <a:endParaRPr lang="en-US" sz="2800" b="1" i="1">
              <a:solidFill>
                <a:srgbClr val="3333FF"/>
              </a:solidFill>
            </a:endParaRPr>
          </a:p>
        </p:txBody>
      </p:sp>
      <p:sp>
        <p:nvSpPr>
          <p:cNvPr id="2" name="Text Box 265"/>
          <p:cNvSpPr txBox="1">
            <a:spLocks noChangeArrowheads="1"/>
          </p:cNvSpPr>
          <p:nvPr/>
        </p:nvSpPr>
        <p:spPr bwMode="auto">
          <a:xfrm>
            <a:off x="1403350" y="2989263"/>
            <a:ext cx="1143000" cy="533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3333FF"/>
                </a:solidFill>
              </a:rPr>
              <a:t>N</a:t>
            </a:r>
            <a:endParaRPr lang="en-US" sz="2900">
              <a:solidFill>
                <a:srgbClr val="3333FF"/>
              </a:solidFill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268413" y="3519488"/>
            <a:ext cx="1690687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Cách 1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609975" y="3543300"/>
            <a:ext cx="29924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5 x 38 + 5 x 62 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159125" y="4576763"/>
            <a:ext cx="13525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= 500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268413" y="5111750"/>
            <a:ext cx="165417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</a:rPr>
              <a:t>Cách 2</a:t>
            </a:r>
            <a:r>
              <a:rPr lang="en-US" sz="2800" b="1">
                <a:solidFill>
                  <a:srgbClr val="FF0000"/>
                </a:solidFill>
              </a:rPr>
              <a:t>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603625" y="5072063"/>
            <a:ext cx="259397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5 x 38 + 5 x 62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230563" y="6088063"/>
            <a:ext cx="12890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= 500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2579688" y="3014663"/>
            <a:ext cx="1203325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Tính: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232" name="Text Box 22"/>
          <p:cNvSpPr txBox="1">
            <a:spLocks noChangeArrowheads="1"/>
          </p:cNvSpPr>
          <p:nvPr/>
        </p:nvSpPr>
        <p:spPr bwMode="auto">
          <a:xfrm>
            <a:off x="2992438" y="3009900"/>
            <a:ext cx="444658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5 x 38 + 5 x 62 = 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324225" y="5570538"/>
            <a:ext cx="2801938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= 5 x (38 + 62)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1288" name="Rectangle 24" descr="book_page_flip_ha"/>
          <p:cNvSpPr>
            <a:spLocks noChangeArrowheads="1"/>
          </p:cNvSpPr>
          <p:nvPr/>
        </p:nvSpPr>
        <p:spPr bwMode="auto">
          <a:xfrm>
            <a:off x="1458913" y="3006725"/>
            <a:ext cx="1141412" cy="519113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265"/>
          <p:cNvSpPr txBox="1">
            <a:spLocks noChangeArrowheads="1"/>
          </p:cNvSpPr>
          <p:nvPr/>
        </p:nvSpPr>
        <p:spPr bwMode="auto">
          <a:xfrm>
            <a:off x="1460500" y="2998788"/>
            <a:ext cx="1143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>
                <a:solidFill>
                  <a:srgbClr val="0000FF"/>
                </a:solidFill>
              </a:rPr>
              <a:t>S/66</a:t>
            </a:r>
            <a:endParaRPr lang="en-US" sz="2900">
              <a:solidFill>
                <a:srgbClr val="0000FF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786438" y="5570538"/>
            <a:ext cx="1741487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= 5 x 100</a:t>
            </a:r>
            <a:endParaRPr lang="en-US" sz="2800" b="1">
              <a:solidFill>
                <a:srgbClr val="3333FF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290888" y="4052888"/>
            <a:ext cx="2116137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= 190 + 310</a:t>
            </a:r>
            <a:endParaRPr lang="en-US" sz="2800" b="1">
              <a:solidFill>
                <a:srgbClr val="3333FF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279" grpId="0"/>
      <p:bldP spid="11280" grpId="0"/>
      <p:bldP spid="11281" grpId="0"/>
      <p:bldP spid="11281" grpId="1"/>
      <p:bldP spid="11282" grpId="0"/>
      <p:bldP spid="11283" grpId="0"/>
      <p:bldP spid="11284" grpId="0"/>
      <p:bldP spid="11287" grpId="0"/>
      <p:bldP spid="11288" grpId="0" animBg="1"/>
      <p:bldP spid="3" grpId="0"/>
      <p:bldP spid="11291" grpId="0"/>
      <p:bldP spid="1129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Application>WPS Presentation</Application>
  <PresentationFormat>On-screen Show (4:3)</PresentationFormat>
  <Paragraphs>290</Paragraphs>
  <Slides>12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Arial</vt:lpstr>
      <vt:lpstr>.VnArial</vt:lpstr>
      <vt:lpstr>Segoe Print</vt:lpstr>
      <vt:lpstr>Microsoft YaHei</vt:lpstr>
      <vt:lpstr>Arial Unicode MS</vt:lpstr>
      <vt:lpstr>Times New Roman</vt:lpstr>
      <vt:lpstr>Trebuchet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Em hãy chọn biểu tượng thể hiện mức độ yêu thích bài học của em: 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</dc:creator>
  <cp:lastModifiedBy>HP</cp:lastModifiedBy>
  <cp:revision>298</cp:revision>
  <dcterms:created xsi:type="dcterms:W3CDTF">2007-11-07T21:57:00Z</dcterms:created>
  <dcterms:modified xsi:type="dcterms:W3CDTF">2021-12-03T06:49:34Z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7A372BB989434B3BBFA4B1878FC075AB</vt:lpwstr>
  </property>
  <property fmtid="{D5CDD505-2E9C-101B-9397-08002B2CF9AE}" pid="3" name="KSOProductBuildVer">
    <vt:lpwstr>1033-11.2.0.10382</vt:lpwstr>
  </property>
</Properties>
</file>